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5" r:id="rId3"/>
    <p:sldId id="277" r:id="rId4"/>
    <p:sldId id="278" r:id="rId5"/>
    <p:sldId id="279" r:id="rId6"/>
    <p:sldId id="280" r:id="rId7"/>
    <p:sldId id="257" r:id="rId8"/>
    <p:sldId id="258" r:id="rId9"/>
    <p:sldId id="289" r:id="rId10"/>
    <p:sldId id="273" r:id="rId11"/>
    <p:sldId id="259" r:id="rId12"/>
    <p:sldId id="260" r:id="rId13"/>
    <p:sldId id="282" r:id="rId14"/>
    <p:sldId id="283" r:id="rId15"/>
    <p:sldId id="263" r:id="rId16"/>
    <p:sldId id="264" r:id="rId17"/>
    <p:sldId id="265" r:id="rId18"/>
    <p:sldId id="271" r:id="rId19"/>
    <p:sldId id="284" r:id="rId20"/>
    <p:sldId id="285" r:id="rId21"/>
    <p:sldId id="286" r:id="rId22"/>
    <p:sldId id="287" r:id="rId23"/>
    <p:sldId id="290" r:id="rId24"/>
    <p:sldId id="272" r:id="rId25"/>
    <p:sldId id="274" r:id="rId26"/>
    <p:sldId id="288" r:id="rId2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952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346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70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5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679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93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138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945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985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2116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025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49502-EFCC-4B23-817A-FF9BEC909651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FF3CA-7894-4690-9422-10F6CA2B3E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66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04" y="138023"/>
            <a:ext cx="6297283" cy="1639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4" b="75398"/>
          <a:stretch/>
        </p:blipFill>
        <p:spPr>
          <a:xfrm>
            <a:off x="86264" y="1853243"/>
            <a:ext cx="12025222" cy="2106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264" y="3983970"/>
            <a:ext cx="12025222" cy="9575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Opening Speech</a:t>
            </a:r>
            <a:endParaRPr lang="id-ID" sz="28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264" y="4964516"/>
            <a:ext cx="12025222" cy="178996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Mohammad NUH</a:t>
            </a:r>
          </a:p>
          <a:p>
            <a:pPr algn="ctr"/>
            <a:r>
              <a:rPr lang="id-ID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Ketua Dewan Penasehat IndonesiaX</a:t>
            </a:r>
          </a:p>
          <a:p>
            <a:pPr algn="ctr"/>
            <a:r>
              <a:rPr lang="id-ID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Ketua Badan Wakaf Indonesia</a:t>
            </a:r>
          </a:p>
          <a:p>
            <a:pPr algn="ctr"/>
            <a:r>
              <a:rPr lang="id-ID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Jakarta, 19 Maret 2018</a:t>
            </a:r>
          </a:p>
        </p:txBody>
      </p:sp>
    </p:spTree>
    <p:extLst>
      <p:ext uri="{BB962C8B-B14F-4D97-AF65-F5344CB8AC3E}">
        <p14:creationId xmlns:p14="http://schemas.microsoft.com/office/powerpoint/2010/main" val="24546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41" y="2708696"/>
            <a:ext cx="12007970" cy="1768414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id-ID" dirty="0" smtClean="0">
                <a:latin typeface="Adobe Caslon Pro"/>
              </a:rPr>
              <a:t>Teknologi: </a:t>
            </a:r>
            <a:br>
              <a:rPr lang="id-ID" dirty="0" smtClean="0">
                <a:latin typeface="Adobe Caslon Pro"/>
              </a:rPr>
            </a:br>
            <a:r>
              <a:rPr lang="id-ID" dirty="0" smtClean="0">
                <a:latin typeface="Adobe Caslon Pro"/>
              </a:rPr>
              <a:t>Memungkinkan Yang Tidak Mungkin</a:t>
            </a:r>
            <a:endParaRPr lang="id-ID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4481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92" y="1544129"/>
            <a:ext cx="5627077" cy="42387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607938" y="5971904"/>
            <a:ext cx="478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0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dirty="0" err="1">
                <a:solidFill>
                  <a:srgbClr val="0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Sumber:</a:t>
            </a:r>
            <a:r>
              <a:rPr lang="en-ID" i="1" dirty="0" err="1">
                <a:solidFill>
                  <a:srgbClr val="0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</a:t>
            </a:r>
            <a:r>
              <a:rPr lang="en-ID" i="1" dirty="0">
                <a:solidFill>
                  <a:srgbClr val="0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Human Capital Trends, Deloitte</a:t>
            </a:r>
            <a:r>
              <a:rPr lang="en-ID" dirty="0">
                <a:solidFill>
                  <a:srgbClr val="0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2017)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" y="1753071"/>
            <a:ext cx="6377352" cy="41558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95" y="24492"/>
            <a:ext cx="12121660" cy="8367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Perkembangan Teknologi Lebih Cepat dibanding Bidang Lain</a:t>
            </a:r>
            <a:endParaRPr lang="id-ID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146" t="9686" r="5208" b="6517"/>
          <a:stretch/>
        </p:blipFill>
        <p:spPr>
          <a:xfrm>
            <a:off x="55206" y="50802"/>
            <a:ext cx="7530927" cy="63076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4191" t="21986" r="6689" b="22695"/>
          <a:stretch/>
        </p:blipFill>
        <p:spPr>
          <a:xfrm>
            <a:off x="7289801" y="2428874"/>
            <a:ext cx="4800600" cy="32014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206" y="17836"/>
            <a:ext cx="12085994" cy="7620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dirty="0" smtClean="0"/>
              <a:t>Computing, Storage and Bandwidth Cost Performance</a:t>
            </a:r>
            <a:endParaRPr lang="id-ID" sz="4000" dirty="0"/>
          </a:p>
        </p:txBody>
      </p:sp>
      <p:sp>
        <p:nvSpPr>
          <p:cNvPr id="5" name="Rectangle 4"/>
          <p:cNvSpPr/>
          <p:nvPr/>
        </p:nvSpPr>
        <p:spPr>
          <a:xfrm>
            <a:off x="321733" y="6307667"/>
            <a:ext cx="1524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453559" y="6231461"/>
            <a:ext cx="4211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$ per GB (storage cost performance, 1992-2012)</a:t>
            </a:r>
            <a:endParaRPr lang="id-ID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53558" y="6451601"/>
            <a:ext cx="457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/>
              <a:t>$ per 1,000 Mbps ( Bandwidth cost cost performance, 1999-2012)</a:t>
            </a:r>
            <a:endParaRPr lang="id-ID" sz="1200" dirty="0"/>
          </a:p>
        </p:txBody>
      </p:sp>
      <p:sp>
        <p:nvSpPr>
          <p:cNvPr id="8" name="Rectangle 7"/>
          <p:cNvSpPr/>
          <p:nvPr/>
        </p:nvSpPr>
        <p:spPr>
          <a:xfrm>
            <a:off x="321729" y="6510869"/>
            <a:ext cx="152400" cy="12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9868619" y="3390181"/>
            <a:ext cx="1699404" cy="370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" t="7780" r="2191" b="34263"/>
          <a:stretch/>
        </p:blipFill>
        <p:spPr>
          <a:xfrm>
            <a:off x="103516" y="646981"/>
            <a:ext cx="11921707" cy="3864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430" y="4658265"/>
            <a:ext cx="3823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b="1" dirty="0" smtClean="0"/>
              <a:t>1956, IBM 350</a:t>
            </a:r>
          </a:p>
          <a:p>
            <a:pPr algn="ctr"/>
            <a:r>
              <a:rPr lang="id-ID" sz="2800" b="1" dirty="0" smtClean="0"/>
              <a:t>5 Megabytes, $ 120.000;</a:t>
            </a:r>
            <a:endParaRPr lang="id-ID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5486"/>
          <a:stretch/>
        </p:blipFill>
        <p:spPr>
          <a:xfrm>
            <a:off x="5469148" y="4572000"/>
            <a:ext cx="4304580" cy="228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936302" y="5736566"/>
            <a:ext cx="483079" cy="2846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103516" y="0"/>
            <a:ext cx="11921707" cy="6642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dirty="0" smtClean="0">
                <a:solidFill>
                  <a:schemeClr val="bg1"/>
                </a:solidFill>
                <a:latin typeface="Adobe Caslon Pro"/>
              </a:rPr>
              <a:t>Physical Size Smaller but Bigger Capacity </a:t>
            </a:r>
            <a:endParaRPr lang="id-ID" sz="3600" b="1" dirty="0">
              <a:solidFill>
                <a:schemeClr val="bg1"/>
              </a:solidFill>
              <a:latin typeface="Adobe Caslon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83283" y="4572000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dirty="0" smtClean="0"/>
              <a:t>2017</a:t>
            </a:r>
            <a:endParaRPr lang="id-ID" sz="3600" b="1" dirty="0"/>
          </a:p>
        </p:txBody>
      </p:sp>
    </p:spTree>
    <p:extLst>
      <p:ext uri="{BB962C8B-B14F-4D97-AF65-F5344CB8AC3E}">
        <p14:creationId xmlns:p14="http://schemas.microsoft.com/office/powerpoint/2010/main" val="46019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97" y="905775"/>
            <a:ext cx="5428891" cy="5814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775"/>
            <a:ext cx="6659597" cy="57933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878" y="24714"/>
            <a:ext cx="12128740" cy="733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/>
              <a:t>Revolusi Kecepatan dalam ‘Digital Communication’`</a:t>
            </a:r>
            <a:endParaRPr lang="id-ID" sz="4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" y="863046"/>
            <a:ext cx="1061517" cy="17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asil gambar untuk autonomous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" y="289448"/>
            <a:ext cx="10526253" cy="648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28" y="32657"/>
            <a:ext cx="12123964" cy="6747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000" b="1" dirty="0" smtClean="0">
                <a:latin typeface="Adobe Caslon Pro"/>
              </a:rPr>
              <a:t>Unmanned (Autonomous) Car: menunggu 5G</a:t>
            </a:r>
            <a:endParaRPr lang="id-ID" sz="4000" b="1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1980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" y="34508"/>
            <a:ext cx="613338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49" y="103517"/>
            <a:ext cx="6038491" cy="66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8" y="155275"/>
            <a:ext cx="9229221" cy="6478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6017" y="2976113"/>
            <a:ext cx="3930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b="1" dirty="0" smtClean="0">
                <a:solidFill>
                  <a:srgbClr val="FF0000"/>
                </a:solidFill>
                <a:latin typeface="Adobe Caslon Pro"/>
              </a:rPr>
              <a:t>Momentum yang sangat mahal</a:t>
            </a:r>
          </a:p>
          <a:p>
            <a:pPr algn="ctr"/>
            <a:r>
              <a:rPr lang="id-ID" sz="2000" b="1" dirty="0" smtClean="0">
                <a:solidFill>
                  <a:srgbClr val="FF0000"/>
                </a:solidFill>
                <a:latin typeface="Adobe Caslon Pro"/>
              </a:rPr>
              <a:t>Yg tidak terulang</a:t>
            </a:r>
            <a:endParaRPr lang="id-ID" sz="2000" b="1" dirty="0">
              <a:solidFill>
                <a:srgbClr val="FF0000"/>
              </a:solidFill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9254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asil gambar untuk s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636781"/>
            <a:ext cx="8610600" cy="614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10822" y="5443780"/>
            <a:ext cx="4636477" cy="742557"/>
          </a:xfrm>
          <a:prstGeom prst="rect">
            <a:avLst/>
          </a:prstGeom>
          <a:solidFill>
            <a:srgbClr val="160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 smtClean="0"/>
              <a:t>Populasi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Usia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Produktif</a:t>
            </a:r>
            <a:r>
              <a:rPr lang="en-US" sz="2400" b="1" dirty="0" smtClean="0"/>
              <a:t> </a:t>
            </a:r>
            <a:r>
              <a:rPr lang="id-ID" sz="2400" b="1" dirty="0" smtClean="0"/>
              <a:t> ~ 70 %</a:t>
            </a:r>
            <a:r>
              <a:rPr lang="en-US" sz="2400" b="1" dirty="0" smtClean="0"/>
              <a:t> </a:t>
            </a:r>
          </a:p>
          <a:p>
            <a:pPr algn="ctr">
              <a:defRPr/>
            </a:pPr>
            <a:r>
              <a:rPr lang="en-US" sz="2400" b="1" dirty="0" smtClean="0"/>
              <a:t>(Bonus </a:t>
            </a:r>
            <a:r>
              <a:rPr lang="en-US" sz="2400" b="1" dirty="0" err="1" smtClean="0"/>
              <a:t>demografi</a:t>
            </a:r>
            <a:r>
              <a:rPr lang="en-US" sz="2400" b="1" dirty="0" smtClean="0"/>
              <a:t>)</a:t>
            </a:r>
            <a:r>
              <a:rPr lang="id-ID" sz="2400" b="1" dirty="0" smtClean="0"/>
              <a:t> </a:t>
            </a:r>
            <a:endParaRPr lang="id-ID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8135421" y="1711063"/>
            <a:ext cx="3604846" cy="576507"/>
          </a:xfrm>
          <a:prstGeom prst="rect">
            <a:avLst/>
          </a:prstGeom>
          <a:solidFill>
            <a:srgbClr val="160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 smtClean="0"/>
              <a:t>Memasuki</a:t>
            </a:r>
            <a:r>
              <a:rPr lang="en-US" sz="2800" b="1" dirty="0" smtClean="0"/>
              <a:t> Abad II RI</a:t>
            </a:r>
            <a:endParaRPr lang="id-ID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46894" y="39076"/>
            <a:ext cx="12090401" cy="73729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4000" b="1" dirty="0"/>
              <a:t>S-Curve </a:t>
            </a:r>
            <a:r>
              <a:rPr lang="en-US" sz="4000" b="1" dirty="0" err="1" smtClean="0"/>
              <a:t>Kejayaan</a:t>
            </a:r>
            <a:r>
              <a:rPr lang="en-US" sz="4000" b="1" dirty="0" smtClean="0"/>
              <a:t> Indonesia  (2045)</a:t>
            </a:r>
            <a:r>
              <a:rPr lang="id-ID" sz="4000" b="1" dirty="0" smtClean="0"/>
              <a:t> dan Momentum</a:t>
            </a:r>
            <a:endParaRPr lang="id-ID" sz="40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2322514"/>
            <a:ext cx="2667000" cy="148748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181600" y="3124200"/>
            <a:ext cx="1447800" cy="12954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2474290" y="1122184"/>
            <a:ext cx="2659776" cy="120032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id-ID" sz="1800" b="1" dirty="0">
                <a:latin typeface="Arial" panose="020B0604020202020204" pitchFamily="34" charset="0"/>
              </a:rPr>
              <a:t>Saatnya </a:t>
            </a:r>
            <a:r>
              <a:rPr lang="id-ID" altLang="id-ID" sz="1800" b="1" dirty="0" smtClean="0">
                <a:latin typeface="Arial" panose="020B0604020202020204" pitchFamily="34" charset="0"/>
              </a:rPr>
              <a:t>Investasi</a:t>
            </a:r>
            <a:r>
              <a:rPr lang="en-ID" altLang="id-ID" sz="1800" b="1" dirty="0" smtClean="0">
                <a:latin typeface="Arial" panose="020B0604020202020204" pitchFamily="34" charset="0"/>
              </a:rPr>
              <a:t> Soft Infrastructure (SDM)</a:t>
            </a:r>
            <a:endParaRPr lang="id-ID" altLang="id-ID" sz="1800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id-ID" sz="1800" b="1" dirty="0">
                <a:latin typeface="Arial" panose="020B0604020202020204" pitchFamily="34" charset="0"/>
              </a:rPr>
              <a:t>b</a:t>
            </a:r>
            <a:r>
              <a:rPr lang="id-ID" altLang="id-ID" sz="1800" b="1" dirty="0" smtClean="0">
                <a:latin typeface="Arial" panose="020B0604020202020204" pitchFamily="34" charset="0"/>
              </a:rPr>
              <a:t>esar-besaran dan berkeadilan</a:t>
            </a:r>
            <a:endParaRPr lang="id-ID" altLang="id-ID" sz="1800" b="1" dirty="0">
              <a:latin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56891" y="4325815"/>
            <a:ext cx="806288" cy="644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31476" y="5144843"/>
            <a:ext cx="879232" cy="644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 flipH="1">
            <a:off x="401602" y="3375438"/>
            <a:ext cx="30771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Performance Indonesia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7895" y="64135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1945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0021" y="6391063"/>
            <a:ext cx="13833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2045</a:t>
            </a:r>
            <a:endParaRPr lang="en-US" b="1" dirty="0">
              <a:latin typeface="Arial Narrow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6646" y="6567583"/>
            <a:ext cx="3176954" cy="17461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61693" y="6400622"/>
            <a:ext cx="89095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Narrow" pitchFamily="34" charset="0"/>
              </a:rPr>
              <a:t>Abad I</a:t>
            </a:r>
            <a:endParaRPr lang="en-US" sz="2000" b="1" dirty="0">
              <a:latin typeface="Arial Narrow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686073" y="6514217"/>
            <a:ext cx="3347306" cy="70827"/>
          </a:xfrm>
          <a:prstGeom prst="straightConnector1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29869" y="6389967"/>
            <a:ext cx="89095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Narrow" pitchFamily="34" charset="0"/>
              </a:rPr>
              <a:t>Abad II</a:t>
            </a:r>
            <a:endParaRPr lang="en-US" sz="2000" b="1" dirty="0">
              <a:latin typeface="Arial Narrow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63662" y="2543908"/>
            <a:ext cx="984738" cy="58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55169" y="2543908"/>
            <a:ext cx="984738" cy="679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82881" y="1197889"/>
            <a:ext cx="2246988" cy="409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096000" y="4325815"/>
            <a:ext cx="42985" cy="111796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555889" y="3406561"/>
            <a:ext cx="2440963" cy="365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 Narrow" pitchFamily="34" charset="0"/>
              </a:rPr>
              <a:t>Critical Moment</a:t>
            </a:r>
            <a:endParaRPr lang="en-US" sz="24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593686" y="2947719"/>
            <a:ext cx="2256507" cy="23259"/>
          </a:xfrm>
          <a:prstGeom prst="straightConnector1">
            <a:avLst/>
          </a:prstGeom>
          <a:ln w="101600">
            <a:solidFill>
              <a:srgbClr val="8C4A7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31626" y="3049325"/>
            <a:ext cx="1702774" cy="1443403"/>
          </a:xfrm>
          <a:prstGeom prst="straightConnector1">
            <a:avLst/>
          </a:prstGeom>
          <a:ln w="1174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8667932" y="1176124"/>
            <a:ext cx="507392" cy="254009"/>
          </a:xfrm>
          <a:prstGeom prst="rightArrow">
            <a:avLst/>
          </a:prstGeom>
          <a:solidFill>
            <a:srgbClr val="7030A0"/>
          </a:solidFill>
          <a:ln>
            <a:solidFill>
              <a:srgbClr val="5E2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64999" y="2701204"/>
            <a:ext cx="2118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smtClean="0">
                <a:solidFill>
                  <a:srgbClr val="FF0000"/>
                </a:solidFill>
              </a:rPr>
              <a:t>Stagnant</a:t>
            </a:r>
          </a:p>
          <a:p>
            <a:pPr algn="ctr"/>
            <a:r>
              <a:rPr lang="id-ID" sz="2800" dirty="0" smtClean="0">
                <a:solidFill>
                  <a:srgbClr val="FF0000"/>
                </a:solidFill>
              </a:rPr>
              <a:t> </a:t>
            </a:r>
            <a:r>
              <a:rPr lang="id-ID" sz="2400" dirty="0" smtClean="0">
                <a:solidFill>
                  <a:srgbClr val="FF0000"/>
                </a:solidFill>
              </a:rPr>
              <a:t>(Midle Income Trap)</a:t>
            </a:r>
            <a:endParaRPr lang="id-ID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46070" y="4300301"/>
            <a:ext cx="3300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rgbClr val="FF0000"/>
                </a:solidFill>
              </a:rPr>
              <a:t>Dicline (‘Pemiskinan’)</a:t>
            </a:r>
            <a:endParaRPr lang="id-ID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9288" y="1051574"/>
            <a:ext cx="28537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600" b="1" dirty="0" smtClean="0"/>
              <a:t>Developed Country</a:t>
            </a:r>
            <a:endParaRPr lang="id-ID" sz="2600" b="1" dirty="0"/>
          </a:p>
        </p:txBody>
      </p:sp>
    </p:spTree>
    <p:extLst>
      <p:ext uri="{BB962C8B-B14F-4D97-AF65-F5344CB8AC3E}">
        <p14:creationId xmlns:p14="http://schemas.microsoft.com/office/powerpoint/2010/main" val="6131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" y="319176"/>
            <a:ext cx="5184476" cy="6538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37" y="0"/>
            <a:ext cx="12079859" cy="44857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/>
              <a:t>Kemegahan Bizantium (Konstantinopel)</a:t>
            </a:r>
            <a:endParaRPr lang="id-ID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1" y="448574"/>
            <a:ext cx="6981645" cy="64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4" b="17281"/>
          <a:stretch/>
        </p:blipFill>
        <p:spPr>
          <a:xfrm>
            <a:off x="258791" y="2001327"/>
            <a:ext cx="11775057" cy="47962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3" t="27702" r="3291" b="60997"/>
          <a:stretch/>
        </p:blipFill>
        <p:spPr>
          <a:xfrm>
            <a:off x="258790" y="34504"/>
            <a:ext cx="2225618" cy="1897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4407" y="34504"/>
            <a:ext cx="9621329" cy="1446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/>
              <a:t>Terima Kasih Atas Semangat Berbagi Ilmu dan Pengalaman Demi Kemajuan Bangsa</a:t>
            </a:r>
            <a:endParaRPr lang="id-ID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431985" y="1624929"/>
            <a:ext cx="2690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 smtClean="0"/>
              <a:t>Wimboh Santoso,PhD</a:t>
            </a:r>
          </a:p>
          <a:p>
            <a:r>
              <a:rPr lang="id-ID" sz="1600" b="1" dirty="0" smtClean="0"/>
              <a:t>Ketua Dewan Komisioner OJK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36969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" y="0"/>
            <a:ext cx="1203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" y="88766"/>
            <a:ext cx="10428305" cy="67717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261831">
            <a:off x="5927293" y="3920414"/>
            <a:ext cx="79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Rantai</a:t>
            </a:r>
            <a:endParaRPr lang="id-ID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21261831">
            <a:off x="7007317" y="1600951"/>
            <a:ext cx="3300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Bukit yg 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dilintasi 70 Kapal Al Fatih</a:t>
            </a:r>
          </a:p>
          <a:p>
            <a:pPr algn="ctr"/>
            <a:r>
              <a:rPr lang="id-ID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(Out of the Box Thinking)</a:t>
            </a:r>
            <a:endParaRPr lang="id-ID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76709" y="5062753"/>
            <a:ext cx="7013276" cy="7341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8996" y="4801143"/>
            <a:ext cx="163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chemeClr val="bg1"/>
                </a:solidFill>
              </a:rPr>
              <a:t>Bizantium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737231" y="4240902"/>
            <a:ext cx="1239328" cy="5055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21040" y="3979292"/>
            <a:ext cx="2519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solidFill>
                  <a:schemeClr val="bg1"/>
                </a:solidFill>
              </a:rPr>
              <a:t>Benteng Keliling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3395" y="3214843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Menara Penjaga</a:t>
            </a:r>
            <a:endParaRPr lang="id-ID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81887" y="3178183"/>
            <a:ext cx="2441508" cy="2448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2143" y="69011"/>
            <a:ext cx="10428305" cy="6684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dirty="0" smtClean="0">
                <a:latin typeface="Arial Narrow" panose="020B0606020202030204" pitchFamily="34" charset="0"/>
              </a:rPr>
              <a:t>Strategi Penaklukan (out of the box thinking)</a:t>
            </a:r>
            <a:endParaRPr lang="id-ID" sz="3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49" y="2554511"/>
            <a:ext cx="6708347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 smtClean="0">
                <a:latin typeface="Arial Narrow" panose="020B0606020202030204" pitchFamily="34" charset="0"/>
              </a:rPr>
              <a:t>Constantinople (kini Istanbul) </a:t>
            </a:r>
          </a:p>
          <a:p>
            <a:pPr algn="ctr"/>
            <a:r>
              <a:rPr lang="id-ID" sz="4000" b="1" dirty="0" smtClean="0">
                <a:latin typeface="Arial Narrow" panose="020B0606020202030204" pitchFamily="34" charset="0"/>
              </a:rPr>
              <a:t>akan jatuh ke tangan tentera Islam. Rajanya sebaik-baik Raja,Tenteranya adalah </a:t>
            </a:r>
          </a:p>
          <a:p>
            <a:pPr algn="ctr"/>
            <a:r>
              <a:rPr lang="id-ID" sz="4000" b="1" dirty="0" smtClean="0">
                <a:latin typeface="Arial Narrow" panose="020B0606020202030204" pitchFamily="34" charset="0"/>
              </a:rPr>
              <a:t>sebaik-baik tentera</a:t>
            </a:r>
          </a:p>
          <a:p>
            <a:pPr algn="ctr"/>
            <a:r>
              <a:rPr lang="id-ID" sz="3600" b="1" dirty="0" smtClean="0">
                <a:latin typeface="Arial Narrow" panose="020B0606020202030204" pitchFamily="34" charset="0"/>
              </a:rPr>
              <a:t>(HR. Imam Ahmad)</a:t>
            </a:r>
            <a:endParaRPr lang="id-ID" sz="3600" b="1" dirty="0">
              <a:latin typeface="Arial Narrow" panose="020B0606020202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0" y="69011"/>
            <a:ext cx="5106837" cy="6728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4928" y="5986220"/>
            <a:ext cx="364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Lahir		 : 30 </a:t>
            </a:r>
            <a:r>
              <a:rPr lang="id-ID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Maret </a:t>
            </a:r>
            <a:r>
              <a:rPr lang="id-ID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1432</a:t>
            </a:r>
            <a:endParaRPr lang="id-ID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id-ID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Meninggal	 : 3 </a:t>
            </a:r>
            <a:r>
              <a:rPr lang="id-ID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Mei </a:t>
            </a:r>
            <a:r>
              <a:rPr lang="id-ID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1481 (49 th) </a:t>
            </a:r>
            <a:endParaRPr lang="id-ID" sz="2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260" y="112143"/>
            <a:ext cx="6771736" cy="193899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4000" b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Sultan Mehmed II </a:t>
            </a:r>
            <a:r>
              <a:rPr lang="id-ID" sz="40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yang dikenal </a:t>
            </a:r>
            <a:r>
              <a:rPr lang="id-ID" sz="4000" b="1" dirty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sebagai Muhammad </a:t>
            </a:r>
            <a:r>
              <a:rPr lang="id-ID" sz="40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Al-Fatih.</a:t>
            </a:r>
          </a:p>
          <a:p>
            <a:pPr algn="ctr"/>
            <a:r>
              <a:rPr lang="id-ID" sz="40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</a:rPr>
              <a:t>Sang Penakluk Konstantinopel </a:t>
            </a:r>
            <a:endParaRPr lang="id-ID" sz="4000" b="1" dirty="0">
              <a:solidFill>
                <a:schemeClr val="accent5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7" y="3321774"/>
            <a:ext cx="4433978" cy="3346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t="7047" r="7490" b="8766"/>
          <a:stretch/>
        </p:blipFill>
        <p:spPr>
          <a:xfrm>
            <a:off x="101437" y="94292"/>
            <a:ext cx="4433978" cy="3227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5" b="6759"/>
          <a:stretch/>
        </p:blipFill>
        <p:spPr>
          <a:xfrm>
            <a:off x="4593721" y="130612"/>
            <a:ext cx="4402347" cy="3191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21" y="3321773"/>
            <a:ext cx="4402347" cy="33464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54374" y="2475387"/>
            <a:ext cx="308340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600" b="1" dirty="0" smtClean="0">
                <a:solidFill>
                  <a:srgbClr val="FF0000"/>
                </a:solidFill>
              </a:rPr>
              <a:t>Penguatan </a:t>
            </a:r>
            <a:endParaRPr lang="id-ID" sz="2600" b="1" dirty="0" smtClean="0">
              <a:solidFill>
                <a:srgbClr val="FF0000"/>
              </a:solidFill>
            </a:endParaRPr>
          </a:p>
          <a:p>
            <a:pPr algn="ctr"/>
            <a:r>
              <a:rPr lang="id-ID" sz="2600" b="1" dirty="0" smtClean="0">
                <a:solidFill>
                  <a:srgbClr val="FF0000"/>
                </a:solidFill>
              </a:rPr>
              <a:t>Ekonomi Islam</a:t>
            </a:r>
          </a:p>
          <a:p>
            <a:pPr algn="ctr"/>
            <a:r>
              <a:rPr lang="id-ID" sz="2600" b="1" dirty="0" smtClean="0">
                <a:solidFill>
                  <a:srgbClr val="FF0000"/>
                </a:solidFill>
              </a:rPr>
              <a:t>Untuk Kesejahteraan</a:t>
            </a:r>
          </a:p>
          <a:p>
            <a:pPr algn="ctr"/>
            <a:r>
              <a:rPr lang="id-ID" sz="2600" b="1" dirty="0" smtClean="0">
                <a:solidFill>
                  <a:srgbClr val="FF0000"/>
                </a:solidFill>
              </a:rPr>
              <a:t>Dan Kemartabatan</a:t>
            </a:r>
            <a:endParaRPr lang="id-ID" sz="2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015987" y="1800990"/>
            <a:ext cx="257990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2400" b="1" dirty="0" smtClean="0"/>
              <a:t>Program SM3T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9411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6" y="1104182"/>
            <a:ext cx="12007970" cy="2208361"/>
          </a:xfrm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id-ID" dirty="0" smtClean="0">
                <a:latin typeface="Adobe Caslon Pro"/>
              </a:rPr>
              <a:t>Pendidikan dan Kesehatan Yang Berkualitas: Sebagai Mesin Rekayasa Sosial Untuk Merubah Populasi Usia Produktif Menjadi Bonus Demografi</a:t>
            </a:r>
            <a:endParaRPr lang="id-ID" dirty="0">
              <a:latin typeface="Adobe Caslon Pro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7636" y="3620219"/>
            <a:ext cx="12007970" cy="2208361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dirty="0" smtClean="0">
                <a:latin typeface="Adobe Caslon Pro"/>
              </a:rPr>
              <a:t>Massive On-line Open Course (MOOC): </a:t>
            </a:r>
          </a:p>
          <a:p>
            <a:pPr algn="ctr"/>
            <a:r>
              <a:rPr lang="id-ID" dirty="0" smtClean="0">
                <a:latin typeface="Adobe Caslon Pro"/>
              </a:rPr>
              <a:t>Life-Style </a:t>
            </a:r>
            <a:r>
              <a:rPr lang="id-ID" dirty="0" smtClean="0">
                <a:latin typeface="Adobe Caslon Pro"/>
              </a:rPr>
              <a:t>Era </a:t>
            </a:r>
            <a:r>
              <a:rPr lang="id-ID" dirty="0" smtClean="0">
                <a:latin typeface="Adobe Caslon Pro"/>
              </a:rPr>
              <a:t>Ubiquitous (Internet of Things</a:t>
            </a:r>
            <a:r>
              <a:rPr lang="id-ID" dirty="0" smtClean="0">
                <a:latin typeface="Adobe Caslon Pro"/>
                <a:sym typeface="Wingdings" panose="05000000000000000000" pitchFamily="2" charset="2"/>
              </a:rPr>
              <a:t></a:t>
            </a:r>
            <a:r>
              <a:rPr lang="id-ID" dirty="0" smtClean="0">
                <a:latin typeface="Adobe Caslon Pro"/>
              </a:rPr>
              <a:t>Internet for Every Things)</a:t>
            </a:r>
            <a:endParaRPr lang="id-ID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6105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15" y="1751163"/>
            <a:ext cx="12007970" cy="3347048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id-ID" sz="7200" b="1" dirty="0" smtClean="0">
                <a:latin typeface="Adobe Caslon Pro"/>
              </a:rPr>
              <a:t>IndonesiaX:</a:t>
            </a:r>
            <a:r>
              <a:rPr lang="id-ID" sz="7200" dirty="0" smtClean="0">
                <a:latin typeface="Adobe Caslon Pro"/>
              </a:rPr>
              <a:t> </a:t>
            </a:r>
            <a:br>
              <a:rPr lang="id-ID" sz="7200" dirty="0" smtClean="0">
                <a:latin typeface="Adobe Caslon Pro"/>
              </a:rPr>
            </a:br>
            <a:r>
              <a:rPr lang="id-ID" sz="4800" dirty="0" smtClean="0">
                <a:latin typeface="Adobe Caslon Pro"/>
              </a:rPr>
              <a:t>Kolaborasi Institusi Yang Kredibel dan Berdedikasi  Untuk Memajukan Indonesia  Melalui Pendidikan Berbasis MOOC</a:t>
            </a:r>
            <a:endParaRPr lang="id-ID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46585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35" y="1984075"/>
            <a:ext cx="5964804" cy="1639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5056" y="3873260"/>
            <a:ext cx="6169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7200" b="1" dirty="0" smtClean="0">
                <a:solidFill>
                  <a:schemeClr val="accent5">
                    <a:lumMod val="50000"/>
                  </a:schemeClr>
                </a:solidFill>
                <a:latin typeface="Adobe Caslon Pro"/>
              </a:rPr>
              <a:t>Terima Kasih </a:t>
            </a:r>
            <a:endParaRPr lang="id-ID" sz="7200" b="1" dirty="0">
              <a:solidFill>
                <a:schemeClr val="accent5">
                  <a:lumMod val="50000"/>
                </a:schemeClr>
              </a:solidFill>
              <a:latin typeface="Adobe Caslon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27872" y="1725282"/>
            <a:ext cx="6526245" cy="33483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69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" y="737558"/>
            <a:ext cx="6717104" cy="56416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264" y="36748"/>
            <a:ext cx="12105736" cy="8100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400" dirty="0"/>
              <a:t>Konversi Potensi </a:t>
            </a:r>
            <a:r>
              <a:rPr lang="id-ID" sz="3400" dirty="0" smtClean="0"/>
              <a:t>dan Opportunity Menjadi Real Power: Tugas Mulia</a:t>
            </a:r>
            <a:endParaRPr lang="id-ID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68" y="862647"/>
            <a:ext cx="5732972" cy="5641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6264" y="6379234"/>
            <a:ext cx="12042476" cy="43994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Kecerdasan Kemampuan Menciptakan Peluang dan Menjadikannya Sebagai Kekuatan Real</a:t>
            </a:r>
            <a:endParaRPr lang="id-ID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0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26" t="5489" r="11992"/>
          <a:stretch/>
        </p:blipFill>
        <p:spPr>
          <a:xfrm>
            <a:off x="7867522" y="724507"/>
            <a:ext cx="4183580" cy="4554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108"/>
          <a:stretch/>
        </p:blipFill>
        <p:spPr>
          <a:xfrm>
            <a:off x="4321834" y="724506"/>
            <a:ext cx="3493698" cy="4554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01" y="724506"/>
            <a:ext cx="4063041" cy="455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13" y="106025"/>
            <a:ext cx="6253445" cy="514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10158" y="4537494"/>
            <a:ext cx="1639019" cy="5262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63901" y="6080366"/>
            <a:ext cx="502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Source: State of The Global Islamic Economy Report</a:t>
            </a:r>
          </a:p>
          <a:p>
            <a:r>
              <a:rPr lang="id-ID" dirty="0" smtClean="0"/>
              <a:t>2016/2017</a:t>
            </a:r>
            <a:endParaRPr lang="id-ID" dirty="0"/>
          </a:p>
        </p:txBody>
      </p:sp>
      <p:sp>
        <p:nvSpPr>
          <p:cNvPr id="6" name="Rectangle 5"/>
          <p:cNvSpPr/>
          <p:nvPr/>
        </p:nvSpPr>
        <p:spPr>
          <a:xfrm>
            <a:off x="163901" y="0"/>
            <a:ext cx="11887201" cy="72450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dirty="0" smtClean="0"/>
              <a:t>Global Islamic Economy</a:t>
            </a:r>
            <a:endParaRPr lang="id-ID" sz="4800" dirty="0"/>
          </a:p>
        </p:txBody>
      </p:sp>
    </p:spTree>
    <p:extLst>
      <p:ext uri="{BB962C8B-B14F-4D97-AF65-F5344CB8AC3E}">
        <p14:creationId xmlns:p14="http://schemas.microsoft.com/office/powerpoint/2010/main" val="323216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0" t="-669" r="-460" b="44904"/>
          <a:stretch/>
        </p:blipFill>
        <p:spPr>
          <a:xfrm>
            <a:off x="172528" y="1"/>
            <a:ext cx="6297283" cy="6685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367"/>
          <a:stretch/>
        </p:blipFill>
        <p:spPr>
          <a:xfrm>
            <a:off x="6737231" y="149526"/>
            <a:ext cx="5175849" cy="670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81" y="60385"/>
            <a:ext cx="8414928" cy="67286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24355" y="4589253"/>
            <a:ext cx="2760453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7686136" y="2950234"/>
            <a:ext cx="1250830" cy="189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9425797" y="6130506"/>
            <a:ext cx="1250830" cy="189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232913" y="3804423"/>
            <a:ext cx="3057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 smtClean="0"/>
              <a:t>Masih ada ruang yang </a:t>
            </a:r>
          </a:p>
          <a:p>
            <a:r>
              <a:rPr lang="id-ID" sz="2400" b="1" dirty="0"/>
              <a:t>s</a:t>
            </a:r>
            <a:r>
              <a:rPr lang="id-ID" sz="2400" b="1" dirty="0" smtClean="0"/>
              <a:t>angat besar untuk</a:t>
            </a:r>
          </a:p>
          <a:p>
            <a:r>
              <a:rPr lang="id-ID" sz="2400" b="1" dirty="0" smtClean="0"/>
              <a:t>menaikkan posisi</a:t>
            </a:r>
          </a:p>
          <a:p>
            <a:r>
              <a:rPr lang="id-ID" sz="2400" b="1" dirty="0" smtClean="0"/>
              <a:t>Indonesia </a:t>
            </a:r>
            <a:endParaRPr lang="id-ID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0148" y="5865659"/>
            <a:ext cx="2724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Source: State of The </a:t>
            </a:r>
            <a:r>
              <a:rPr lang="id-ID" dirty="0" smtClean="0"/>
              <a:t>Global</a:t>
            </a:r>
          </a:p>
          <a:p>
            <a:r>
              <a:rPr lang="id-ID" dirty="0" smtClean="0"/>
              <a:t> </a:t>
            </a:r>
            <a:r>
              <a:rPr lang="id-ID" dirty="0" smtClean="0"/>
              <a:t>Islamic Economy Report</a:t>
            </a:r>
          </a:p>
          <a:p>
            <a:r>
              <a:rPr lang="id-ID" dirty="0" smtClean="0"/>
              <a:t>2016/2017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568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" y="90177"/>
            <a:ext cx="9710878" cy="6655684"/>
          </a:xfrm>
          <a:prstGeom prst="rect">
            <a:avLst/>
          </a:prstGeom>
        </p:spPr>
      </p:pic>
      <p:pic>
        <p:nvPicPr>
          <p:cNvPr id="3" name="Picture 2" descr="Hasil gambar untuk nokia bankru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46186" y="2459918"/>
            <a:ext cx="6236900" cy="233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53692" y="1796143"/>
            <a:ext cx="1338944" cy="372291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5053692" y="42127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rgbClr val="FF0000"/>
                </a:solidFill>
                <a:latin typeface="Adobe Caslon Pro"/>
              </a:rPr>
              <a:t>Masa</a:t>
            </a:r>
          </a:p>
          <a:p>
            <a:pPr algn="ctr"/>
            <a:r>
              <a:rPr lang="id-ID" b="1" dirty="0" smtClean="0">
                <a:solidFill>
                  <a:srgbClr val="FF0000"/>
                </a:solidFill>
                <a:latin typeface="Adobe Caslon Pro"/>
              </a:rPr>
              <a:t>kejayaan</a:t>
            </a:r>
            <a:endParaRPr lang="id-ID" b="1" dirty="0">
              <a:solidFill>
                <a:srgbClr val="FF0000"/>
              </a:solidFill>
              <a:latin typeface="Adobe Caslon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649" y="114668"/>
            <a:ext cx="11985480" cy="5323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Belajar dari Fenomena Kodak dan Nokia</a:t>
            </a:r>
            <a:endParaRPr lang="id-ID" sz="3600" dirty="0"/>
          </a:p>
        </p:txBody>
      </p:sp>
    </p:spTree>
    <p:extLst>
      <p:ext uri="{BB962C8B-B14F-4D97-AF65-F5344CB8AC3E}">
        <p14:creationId xmlns:p14="http://schemas.microsoft.com/office/powerpoint/2010/main" val="329923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asil gambar untuk nokia bankru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892175"/>
            <a:ext cx="6326868" cy="4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asil gambar untuk nokia bankru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921" y="1396094"/>
            <a:ext cx="5418818" cy="341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 rot="1469200">
            <a:off x="4573964" y="4087491"/>
            <a:ext cx="1513974" cy="21790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2511047" y="2396834"/>
            <a:ext cx="1485900" cy="1897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38360" y="3434275"/>
            <a:ext cx="1485900" cy="93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586967" y="4294414"/>
            <a:ext cx="101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/>
              <a:t>Investasi</a:t>
            </a:r>
            <a:endParaRPr lang="id-ID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86241" y="3925082"/>
            <a:ext cx="10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/>
              <a:t>Kejayaan</a:t>
            </a:r>
            <a:endParaRPr lang="id-ID" b="1" dirty="0"/>
          </a:p>
        </p:txBody>
      </p:sp>
      <p:sp>
        <p:nvSpPr>
          <p:cNvPr id="9" name="TextBox 8"/>
          <p:cNvSpPr txBox="1"/>
          <p:nvPr/>
        </p:nvSpPr>
        <p:spPr>
          <a:xfrm rot="1556739">
            <a:off x="4040146" y="3542331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rgbClr val="FF0000"/>
                </a:solidFill>
              </a:rPr>
              <a:t>Menuju Kebangkrutan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8" y="24494"/>
            <a:ext cx="12126686" cy="7184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Belajar dari Fenomena Kodak dan Nokia</a:t>
            </a:r>
            <a:endParaRPr lang="id-ID" sz="3600" dirty="0"/>
          </a:p>
        </p:txBody>
      </p:sp>
      <p:sp>
        <p:nvSpPr>
          <p:cNvPr id="7" name="Rectangle 6"/>
          <p:cNvSpPr/>
          <p:nvPr/>
        </p:nvSpPr>
        <p:spPr>
          <a:xfrm>
            <a:off x="543676" y="5593096"/>
            <a:ext cx="101024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4000" b="1" dirty="0">
                <a:latin typeface="Adobe Caslon Pro"/>
              </a:rPr>
              <a:t>Adaptasi + Inovasi = </a:t>
            </a:r>
            <a:r>
              <a:rPr lang="id-ID" sz="4000" b="1" dirty="0" smtClean="0">
                <a:latin typeface="Adobe Caslon Pro"/>
              </a:rPr>
              <a:t>Sustainable Growth</a:t>
            </a:r>
            <a:endParaRPr lang="id-ID" sz="4000" b="1" dirty="0">
              <a:latin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37056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3014" y="5196308"/>
            <a:ext cx="6422659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d-ID" sz="5400" b="1" dirty="0" smtClean="0">
                <a:latin typeface="Arial Rounded MT Bold" panose="020F0704030504030204" pitchFamily="34" charset="0"/>
              </a:rPr>
              <a:t>S(t) = Vo.t + ½ a t</a:t>
            </a:r>
            <a:endParaRPr lang="id-ID" sz="54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46547" y="5200418"/>
            <a:ext cx="428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dirty="0" smtClean="0">
                <a:latin typeface="Arial Rounded MT Bold" panose="020F0704030504030204" pitchFamily="34" charset="0"/>
              </a:rPr>
              <a:t>2</a:t>
            </a:r>
            <a:endParaRPr lang="id-ID" sz="1600" dirty="0">
              <a:latin typeface="Arial Rounded MT Bold" panose="020F070403050403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4772779" y="1769428"/>
            <a:ext cx="4033520" cy="3289266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Arrow 5"/>
          <p:cNvSpPr/>
          <p:nvPr/>
        </p:nvSpPr>
        <p:spPr>
          <a:xfrm>
            <a:off x="494880" y="1777248"/>
            <a:ext cx="4257041" cy="3260655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0270" y="43134"/>
            <a:ext cx="12108600" cy="11788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4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Dengan Prinsip Percepatan</a:t>
            </a:r>
            <a:r>
              <a:rPr lang="id-ID" sz="36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</a:t>
            </a:r>
            <a:r>
              <a:rPr lang="id-ID" sz="4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BISA !!</a:t>
            </a:r>
            <a:endParaRPr lang="id-ID" sz="36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21216" y="5423009"/>
            <a:ext cx="695245" cy="6039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1732394" y="6165193"/>
            <a:ext cx="907199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 Rounded MT Bold" panose="020F0704030504030204" pitchFamily="34" charset="0"/>
              </a:rPr>
              <a:t>Percepatan</a:t>
            </a:r>
            <a:r>
              <a:rPr lang="id-ID" sz="2400" b="1" dirty="0" smtClean="0">
                <a:latin typeface="Arial Rounded MT Bold" panose="020F0704030504030204" pitchFamily="34" charset="0"/>
              </a:rPr>
              <a:t> (</a:t>
            </a:r>
            <a:r>
              <a:rPr lang="id-ID" sz="3200" b="1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a</a:t>
            </a:r>
            <a:r>
              <a:rPr lang="id-ID" sz="2400" b="1" dirty="0" smtClean="0">
                <a:latin typeface="Arial Rounded MT Bold" panose="020F0704030504030204" pitchFamily="34" charset="0"/>
              </a:rPr>
              <a:t>)</a:t>
            </a:r>
            <a:r>
              <a:rPr lang="en-US" sz="2400" b="1" dirty="0" smtClean="0">
                <a:latin typeface="Arial Rounded MT Bold" panose="020F0704030504030204" pitchFamily="34" charset="0"/>
              </a:rPr>
              <a:t> s</a:t>
            </a:r>
            <a:r>
              <a:rPr lang="id-ID" sz="2400" b="1" dirty="0" smtClean="0">
                <a:latin typeface="Arial Rounded MT Bold" panose="020F0704030504030204" pitchFamily="34" charset="0"/>
              </a:rPr>
              <a:t>ebagai Kunci</a:t>
            </a:r>
            <a:r>
              <a:rPr lang="en-ID" sz="2400" b="1" dirty="0" smtClean="0">
                <a:latin typeface="Arial Rounded MT Bold" panose="020F0704030504030204" pitchFamily="34" charset="0"/>
              </a:rPr>
              <a:t> </a:t>
            </a:r>
            <a:r>
              <a:rPr lang="en-ID" sz="2400" b="1" dirty="0" err="1" smtClean="0">
                <a:latin typeface="Arial Rounded MT Bold" panose="020F0704030504030204" pitchFamily="34" charset="0"/>
              </a:rPr>
              <a:t>dan</a:t>
            </a:r>
            <a:r>
              <a:rPr lang="en-ID" sz="2400" b="1" dirty="0" smtClean="0">
                <a:latin typeface="Arial Rounded MT Bold" panose="020F0704030504030204" pitchFamily="34" charset="0"/>
              </a:rPr>
              <a:t> </a:t>
            </a:r>
            <a:r>
              <a:rPr lang="en-ID" sz="2400" b="1" dirty="0" err="1" smtClean="0">
                <a:latin typeface="Arial Rounded MT Bold" panose="020F0704030504030204" pitchFamily="34" charset="0"/>
              </a:rPr>
              <a:t>Perubahan</a:t>
            </a:r>
            <a:r>
              <a:rPr lang="en-ID" sz="2400" b="1" dirty="0" smtClean="0">
                <a:latin typeface="Arial Rounded MT Bold" panose="020F0704030504030204" pitchFamily="34" charset="0"/>
              </a:rPr>
              <a:t> </a:t>
            </a:r>
            <a:r>
              <a:rPr lang="en-ID" sz="2400" b="1" dirty="0" err="1" smtClean="0">
                <a:latin typeface="Arial Rounded MT Bold" panose="020F0704030504030204" pitchFamily="34" charset="0"/>
              </a:rPr>
              <a:t>sebagai</a:t>
            </a:r>
            <a:r>
              <a:rPr lang="en-ID" sz="2400" b="1" dirty="0" smtClean="0">
                <a:latin typeface="Arial Rounded MT Bold" panose="020F0704030504030204" pitchFamily="34" charset="0"/>
              </a:rPr>
              <a:t> </a:t>
            </a:r>
            <a:r>
              <a:rPr lang="en-ID" sz="2400" b="1" dirty="0" err="1" smtClean="0">
                <a:latin typeface="Arial Rounded MT Bold" panose="020F0704030504030204" pitchFamily="34" charset="0"/>
              </a:rPr>
              <a:t>Ruh</a:t>
            </a:r>
            <a:endParaRPr lang="id-ID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722687" y="1487808"/>
            <a:ext cx="8057080" cy="1232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7" name="Down Arrow 6"/>
          <p:cNvSpPr/>
          <p:nvPr/>
        </p:nvSpPr>
        <p:spPr>
          <a:xfrm>
            <a:off x="6009601" y="1548311"/>
            <a:ext cx="258792" cy="10680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Down Arrow 24"/>
          <p:cNvSpPr/>
          <p:nvPr/>
        </p:nvSpPr>
        <p:spPr>
          <a:xfrm>
            <a:off x="9651826" y="1486140"/>
            <a:ext cx="258792" cy="106807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1650057" y="1486140"/>
            <a:ext cx="124386" cy="1120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9410123" y="4573427"/>
            <a:ext cx="23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latin typeface="Arial Rounded MT Bold" panose="020F0704030504030204" pitchFamily="34" charset="0"/>
              </a:rPr>
              <a:t>Kita Harus Melakukan Transformasi</a:t>
            </a:r>
            <a:endParaRPr lang="id-ID" sz="24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6222" y="2988167"/>
            <a:ext cx="356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GIE Negara</a:t>
            </a:r>
            <a:endParaRPr lang="id-ID" sz="2400" dirty="0" smtClean="0"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id-ID" sz="2400" dirty="0" smtClean="0">
                <a:solidFill>
                  <a:srgbClr val="FF0000"/>
                </a:solidFill>
                <a:latin typeface="Arial Rounded MT Bold" panose="020F0704030504030204" pitchFamily="34" charset="0"/>
              </a:rPr>
              <a:t>Yang Sdh Lebih ‘Maju’</a:t>
            </a:r>
            <a:endParaRPr lang="id-ID" sz="2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603" y="2636745"/>
            <a:ext cx="1994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b="1" dirty="0" smtClean="0">
                <a:latin typeface="Arial Narrow" panose="020B0606020202030204" pitchFamily="34" charset="0"/>
              </a:rPr>
              <a:t>Global Islamic</a:t>
            </a:r>
          </a:p>
          <a:p>
            <a:pPr algn="ctr"/>
            <a:r>
              <a:rPr lang="id-ID" sz="2400" b="1" dirty="0" smtClean="0">
                <a:latin typeface="Arial Narrow" panose="020B0606020202030204" pitchFamily="34" charset="0"/>
              </a:rPr>
              <a:t> Economy</a:t>
            </a:r>
          </a:p>
          <a:p>
            <a:pPr algn="ctr"/>
            <a:r>
              <a:rPr lang="id-ID" sz="2400" b="1" dirty="0" smtClean="0">
                <a:latin typeface="Arial Narrow" panose="020B0606020202030204" pitchFamily="34" charset="0"/>
              </a:rPr>
              <a:t> Indicator (GIE)</a:t>
            </a:r>
            <a:endParaRPr lang="id-ID" sz="2400" b="1" dirty="0" smtClean="0">
              <a:latin typeface="Arial Narrow" panose="020B0606020202030204" pitchFamily="34" charset="0"/>
            </a:endParaRPr>
          </a:p>
          <a:p>
            <a:pPr algn="ctr"/>
            <a:r>
              <a:rPr lang="id-ID" sz="2400" b="1" dirty="0" smtClean="0">
                <a:latin typeface="Arial Narrow" panose="020B0606020202030204" pitchFamily="34" charset="0"/>
              </a:rPr>
              <a:t>Saat ini</a:t>
            </a:r>
            <a:endParaRPr lang="id-ID" sz="2400" b="1" dirty="0">
              <a:latin typeface="Arial Narrow" panose="020B0606020202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5" y="2860580"/>
            <a:ext cx="1688731" cy="11255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25" y="110664"/>
            <a:ext cx="1593226" cy="10618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39561" y="2691830"/>
            <a:ext cx="2145382" cy="138846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32" y="2754083"/>
            <a:ext cx="2028639" cy="12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423</Words>
  <Application>Microsoft Office PowerPoint</Application>
  <PresentationFormat>Widescreen</PresentationFormat>
  <Paragraphs>96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 Unicode MS</vt:lpstr>
      <vt:lpstr>Adobe Caslon Pro</vt:lpstr>
      <vt:lpstr>Arial</vt:lpstr>
      <vt:lpstr>Arial Narrow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Teknologi:  Memungkinkan Yang Tidak Mungkin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Pendidikan dan Kesehatan Yang Berkualitas: Sebagai Mesin Rekayasa Sosial Untuk Merubah Populasi Usia Produktif Menjadi Bonus Demografi</vt:lpstr>
      <vt:lpstr>IndonesiaX:  Kolaborasi Institusi Yang Kredibel dan Berdedikasi  Untuk Memajukan Indonesia  Melalui Pendidikan Berbasis MOOC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Nuh</dc:creator>
  <cp:lastModifiedBy>Nuh</cp:lastModifiedBy>
  <cp:revision>30</cp:revision>
  <dcterms:created xsi:type="dcterms:W3CDTF">2017-12-03T12:30:05Z</dcterms:created>
  <dcterms:modified xsi:type="dcterms:W3CDTF">2018-03-18T23:37:26Z</dcterms:modified>
</cp:coreProperties>
</file>